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29260800" cy="40233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19847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396955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59543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79391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9923886" algn="l" defTabSz="396955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11908664" algn="l" defTabSz="396955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13893441" algn="l" defTabSz="396955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15878218" algn="l" defTabSz="3969556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>
    <p:restoredLeft sz="15620"/>
    <p:restoredTop sz="94660"/>
  </p:normalViewPr>
  <p:slideViewPr>
    <p:cSldViewPr snapToGrid="0" snapToObjects="1">
      <p:cViewPr>
        <p:scale>
          <a:sx n="28" d="100"/>
          <a:sy n="28" d="100"/>
        </p:scale>
        <p:origin x="-966" y="-84"/>
      </p:cViewPr>
      <p:guideLst>
        <p:guide orient="horz" pos="12673"/>
        <p:guide pos="92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9" d="100"/>
        <a:sy n="249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70A90-3783-4DE2-AC42-1D6ECA21DD45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C95CE-F841-4199-8748-EDCC6A31557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98C02-3D92-794F-8716-EFE360960232}" type="datetimeFigureOut">
              <a:rPr lang="en-US" smtClean="0"/>
              <a:pPr/>
              <a:t>12/17/2018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82813" y="685800"/>
            <a:ext cx="2492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AB1A3-F29D-574C-9554-E90F4BE0F9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671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6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64288" algn="l" defTabSz="46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28572" algn="l" defTabSz="46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92859" algn="l" defTabSz="46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57145" algn="l" defTabSz="46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21431" algn="l" defTabSz="46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85718" algn="l" defTabSz="46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50003" algn="l" defTabSz="46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14290" algn="l" defTabSz="4642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AB1A3-F29D-574C-9554-E90F4BE0F94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5304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706883" y="8046721"/>
            <a:ext cx="25125273" cy="10728960"/>
          </a:xfrm>
          <a:ln>
            <a:noFill/>
          </a:ln>
        </p:spPr>
        <p:txBody>
          <a:bodyPr vert="horz" tIns="0" rIns="7939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243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706882" y="18940748"/>
            <a:ext cx="25135027" cy="10281920"/>
          </a:xfrm>
        </p:spPr>
        <p:txBody>
          <a:bodyPr lIns="0" rIns="79390"/>
          <a:lstStyle>
            <a:lvl1pPr marL="0" marR="198477" indent="0" algn="r">
              <a:buNone/>
              <a:defRPr>
                <a:solidFill>
                  <a:schemeClr val="tx1"/>
                </a:solidFill>
              </a:defRPr>
            </a:lvl1pPr>
            <a:lvl2pPr marL="1984777" indent="0" algn="ctr">
              <a:buNone/>
            </a:lvl2pPr>
            <a:lvl3pPr marL="3969556" indent="0" algn="ctr">
              <a:buNone/>
            </a:lvl3pPr>
            <a:lvl4pPr marL="5954332" indent="0" algn="ctr">
              <a:buNone/>
            </a:lvl4pPr>
            <a:lvl5pPr marL="7939109" indent="0" algn="ctr">
              <a:buNone/>
            </a:lvl5pPr>
            <a:lvl6pPr marL="9923886" indent="0" algn="ctr">
              <a:buNone/>
            </a:lvl6pPr>
            <a:lvl7pPr marL="11908664" indent="0" algn="ctr">
              <a:buNone/>
            </a:lvl7pPr>
            <a:lvl8pPr marL="13893441" indent="0" algn="ctr">
              <a:buNone/>
            </a:lvl8pPr>
            <a:lvl9pPr marL="1587821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C43E4E-022A-CC42-B185-432D75CE6FF1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710ACF-0F65-4727-B3D1-551C971D05BB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9C46BC-1E45-0845-982F-1CA798931EF4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EAA9E4-6A6F-40C1-96E6-17C90BDB583E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14080" y="5364489"/>
            <a:ext cx="6583680" cy="3057567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0" y="5364489"/>
            <a:ext cx="19263360" cy="3057567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159542-6B59-044D-AF32-21BD95A344F6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077874-75BF-4E3C-8A3E-07FE4B892C32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2F0D36-B9EF-4B4B-B282-58254AF3F5D5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6E7E06-54C3-46BB-A2C7-80233B35FB31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7127" y="7724854"/>
            <a:ext cx="24871680" cy="7993075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243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7127" y="15867365"/>
            <a:ext cx="24871680" cy="8856977"/>
          </a:xfrm>
        </p:spPr>
        <p:txBody>
          <a:bodyPr lIns="198477" rIns="198477" anchor="t"/>
          <a:lstStyle>
            <a:lvl1pPr marL="0" indent="0">
              <a:buNone/>
              <a:defRPr sz="9500">
                <a:solidFill>
                  <a:schemeClr val="tx1"/>
                </a:solidFill>
              </a:defRPr>
            </a:lvl1pPr>
            <a:lvl2pPr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D76B94-2249-D541-B782-9E5D2D47B43A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DBFA93-53CC-43F4-B687-36639720DF32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4130652"/>
            <a:ext cx="26334720" cy="6705601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040" y="11264501"/>
            <a:ext cx="12923520" cy="26017728"/>
          </a:xfrm>
        </p:spPr>
        <p:txBody>
          <a:bodyPr/>
          <a:lstStyle>
            <a:lvl1pPr>
              <a:defRPr sz="11300"/>
            </a:lvl1pPr>
            <a:lvl2pPr>
              <a:defRPr sz="10500"/>
            </a:lvl2pPr>
            <a:lvl3pPr>
              <a:defRPr sz="8600"/>
            </a:lvl3pPr>
            <a:lvl4pPr>
              <a:defRPr sz="7800"/>
            </a:lvl4pPr>
            <a:lvl5pPr>
              <a:defRPr sz="7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4240" y="11264501"/>
            <a:ext cx="12923520" cy="26017728"/>
          </a:xfrm>
        </p:spPr>
        <p:txBody>
          <a:bodyPr/>
          <a:lstStyle>
            <a:lvl1pPr>
              <a:defRPr sz="11300"/>
            </a:lvl1pPr>
            <a:lvl2pPr>
              <a:defRPr sz="10500"/>
            </a:lvl2pPr>
            <a:lvl3pPr>
              <a:defRPr sz="8600"/>
            </a:lvl3pPr>
            <a:lvl4pPr>
              <a:defRPr sz="7800"/>
            </a:lvl4pPr>
            <a:lvl5pPr>
              <a:defRPr sz="7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81168E-5ADD-AF44-8173-03F8272C33D5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A6297B-D915-4836-BA37-0BCA26F208C4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4130652"/>
            <a:ext cx="26334720" cy="6705601"/>
          </a:xfrm>
        </p:spPr>
        <p:txBody>
          <a:bodyPr tIns="198477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10884122"/>
            <a:ext cx="12928601" cy="3868198"/>
          </a:xfrm>
        </p:spPr>
        <p:txBody>
          <a:bodyPr lIns="198477" tIns="0" rIns="198477" bIns="0" anchor="ctr">
            <a:noAutofit/>
          </a:bodyPr>
          <a:lstStyle>
            <a:lvl1pPr marL="0" indent="0">
              <a:buNone/>
              <a:defRPr sz="105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8600" b="1"/>
            </a:lvl2pPr>
            <a:lvl3pPr>
              <a:buNone/>
              <a:defRPr sz="7800" b="1"/>
            </a:lvl3pPr>
            <a:lvl4pPr>
              <a:buNone/>
              <a:defRPr sz="6900" b="1"/>
            </a:lvl4pPr>
            <a:lvl5pPr>
              <a:buNone/>
              <a:defRPr sz="6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4864084" y="10910580"/>
            <a:ext cx="12933680" cy="3841746"/>
          </a:xfrm>
        </p:spPr>
        <p:txBody>
          <a:bodyPr lIns="198477" tIns="0" rIns="198477" bIns="0" anchor="ctr"/>
          <a:lstStyle>
            <a:lvl1pPr marL="0" indent="0">
              <a:buNone/>
              <a:defRPr sz="105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8600" b="1"/>
            </a:lvl2pPr>
            <a:lvl3pPr>
              <a:buNone/>
              <a:defRPr sz="7800" b="1"/>
            </a:lvl3pPr>
            <a:lvl4pPr>
              <a:buNone/>
              <a:defRPr sz="6900" b="1"/>
            </a:lvl4pPr>
            <a:lvl5pPr>
              <a:buNone/>
              <a:defRPr sz="6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1463040" y="14752323"/>
            <a:ext cx="12928601" cy="22561557"/>
          </a:xfrm>
        </p:spPr>
        <p:txBody>
          <a:bodyPr tIns="0"/>
          <a:lstStyle>
            <a:lvl1pPr>
              <a:defRPr sz="9500"/>
            </a:lvl1pPr>
            <a:lvl2pPr>
              <a:defRPr sz="8600"/>
            </a:lvl2pPr>
            <a:lvl3pPr>
              <a:defRPr sz="7800"/>
            </a:lvl3pPr>
            <a:lvl4pPr>
              <a:defRPr sz="6900"/>
            </a:lvl4pPr>
            <a:lvl5pPr>
              <a:defRPr sz="6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4084" y="14752323"/>
            <a:ext cx="12933680" cy="22561557"/>
          </a:xfrm>
        </p:spPr>
        <p:txBody>
          <a:bodyPr tIns="0"/>
          <a:lstStyle>
            <a:lvl1pPr>
              <a:defRPr sz="9500"/>
            </a:lvl1pPr>
            <a:lvl2pPr>
              <a:defRPr sz="8600"/>
            </a:lvl2pPr>
            <a:lvl3pPr>
              <a:defRPr sz="7800"/>
            </a:lvl3pPr>
            <a:lvl4pPr>
              <a:defRPr sz="6900"/>
            </a:lvl4pPr>
            <a:lvl5pPr>
              <a:defRPr sz="6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B5E267-D1E6-F54C-940C-0E628D7C8A28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43938B-96A0-4CDA-8A48-857ABF5EB772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4130652"/>
            <a:ext cx="26578560" cy="6705601"/>
          </a:xfrm>
        </p:spPr>
        <p:txBody>
          <a:bodyPr vert="horz" tIns="19847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217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DD8117-BFD3-254F-BCC8-405B61F78460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EF1DE-4041-4ABB-BA0B-5611D094C124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1A4B77-9110-E84A-809D-1CD93CD9F694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26465-E42C-4EC1-A5B0-FD9E3287D50D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3017532"/>
            <a:ext cx="8778240" cy="681736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113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2194560" y="9834880"/>
            <a:ext cx="8778240" cy="26822400"/>
          </a:xfrm>
        </p:spPr>
        <p:txBody>
          <a:bodyPr lIns="79390" rIns="79390"/>
          <a:lstStyle>
            <a:lvl1pPr marL="0" indent="0" algn="l">
              <a:buNone/>
              <a:defRPr sz="6100"/>
            </a:lvl1pPr>
            <a:lvl2pPr indent="0" algn="l">
              <a:buNone/>
              <a:defRPr sz="5200"/>
            </a:lvl2pPr>
            <a:lvl3pPr indent="0" algn="l">
              <a:buNone/>
              <a:defRPr sz="4400"/>
            </a:lvl3pPr>
            <a:lvl4pPr indent="0" algn="l">
              <a:buNone/>
              <a:defRPr sz="3900"/>
            </a:lvl4pPr>
            <a:lvl5pPr indent="0" algn="l">
              <a:buNone/>
              <a:defRPr sz="3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440162" y="9834880"/>
            <a:ext cx="16357601" cy="26822400"/>
          </a:xfrm>
        </p:spPr>
        <p:txBody>
          <a:bodyPr tIns="0"/>
          <a:lstStyle>
            <a:lvl1pPr>
              <a:defRPr sz="12200"/>
            </a:lvl1pPr>
            <a:lvl2pPr>
              <a:defRPr sz="11300"/>
            </a:lvl2pPr>
            <a:lvl3pPr>
              <a:defRPr sz="10500"/>
            </a:lvl3pPr>
            <a:lvl4pPr>
              <a:defRPr sz="8600"/>
            </a:lvl4pPr>
            <a:lvl5pPr>
              <a:defRPr sz="7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89E4E-1373-0A42-923A-389A2908F8CB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3B51B3-3EE0-4528-B168-98E3F7A93DB5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10130410" y="6500718"/>
            <a:ext cx="16824960" cy="2414016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955" tIns="198477" rIns="396955" bIns="198477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25613231" y="31443981"/>
            <a:ext cx="497433" cy="911961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955" tIns="198477" rIns="396955" bIns="198477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723" y="6905046"/>
            <a:ext cx="7081113" cy="9284710"/>
          </a:xfrm>
        </p:spPr>
        <p:txBody>
          <a:bodyPr vert="horz" lIns="198477" tIns="198477" rIns="198477" bIns="198477" anchor="b"/>
          <a:lstStyle>
            <a:lvl1pPr algn="l">
              <a:buNone/>
              <a:defRPr sz="86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0720" y="16595542"/>
            <a:ext cx="7071360" cy="12785344"/>
          </a:xfrm>
        </p:spPr>
        <p:txBody>
          <a:bodyPr lIns="277869" rIns="198477" bIns="198477" anchor="t"/>
          <a:lstStyle>
            <a:lvl1pPr marL="0" indent="0" algn="l">
              <a:spcBef>
                <a:spcPts val="1086"/>
              </a:spcBef>
              <a:buFontTx/>
              <a:buNone/>
              <a:defRPr sz="5700"/>
            </a:lvl1pPr>
            <a:lvl2pPr>
              <a:defRPr sz="5200"/>
            </a:lvl2pPr>
            <a:lvl3pPr>
              <a:defRPr sz="4400"/>
            </a:lvl3pPr>
            <a:lvl4pPr>
              <a:defRPr sz="3900"/>
            </a:lvl4pPr>
            <a:lvl5pPr>
              <a:defRPr sz="3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AC4050-8801-5C4D-9DA1-4ACA16BB44FA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5847040" y="37290590"/>
            <a:ext cx="1950720" cy="2142066"/>
          </a:xfrm>
        </p:spPr>
        <p:txBody>
          <a:bodyPr/>
          <a:lstStyle/>
          <a:p>
            <a:pPr>
              <a:defRPr/>
            </a:pPr>
            <a:fld id="{83348869-A153-4565-BD83-23565A35E1AF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11154538" y="7037166"/>
            <a:ext cx="14776704" cy="23067264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139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30481" y="34124053"/>
            <a:ext cx="29321761" cy="610954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96955" tIns="198477" rIns="396955" bIns="198477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14020803" y="36489646"/>
            <a:ext cx="15240000" cy="3743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96955" tIns="198477" rIns="396955" bIns="198477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30481" y="-41912"/>
            <a:ext cx="29321761" cy="610954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96955" tIns="198477" rIns="396955" bIns="198477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4020803" y="-41908"/>
            <a:ext cx="15240000" cy="3743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96955" tIns="198477" rIns="396955" bIns="198477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463040" y="4130652"/>
            <a:ext cx="26334720" cy="6705601"/>
          </a:xfrm>
          <a:prstGeom prst="rect">
            <a:avLst/>
          </a:prstGeom>
        </p:spPr>
        <p:txBody>
          <a:bodyPr vert="horz" lIns="0" tIns="198477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1463040" y="11354816"/>
            <a:ext cx="26334720" cy="25749504"/>
          </a:xfrm>
          <a:prstGeom prst="rect">
            <a:avLst/>
          </a:prstGeom>
        </p:spPr>
        <p:txBody>
          <a:bodyPr vert="horz" lIns="396955" tIns="198477" rIns="396955" bIns="198477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1463040" y="37290590"/>
            <a:ext cx="6827520" cy="2142066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5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AEF4272D-F53C-4948-9E8E-19AD35661BEB}" type="datetime1">
              <a:rPr lang="en-IN" smtClean="0"/>
              <a:pPr>
                <a:defRPr/>
              </a:pPr>
              <a:t>12/17/2018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8534400" y="37290590"/>
            <a:ext cx="10728960" cy="2142066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5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Summer Project 2016@IUAC</a:t>
            </a:r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9360" y="37290590"/>
            <a:ext cx="2438400" cy="2142066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5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9C6CA6CA-7D6B-4122-A949-39AD83B29CEA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60854" y="1187461"/>
            <a:ext cx="29377753" cy="380878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217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1190868" indent="-1190868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11300" kern="1200">
          <a:solidFill>
            <a:schemeClr val="tx1"/>
          </a:solidFill>
          <a:latin typeface="+mn-lt"/>
          <a:ea typeface="+mn-ea"/>
          <a:cs typeface="+mn-cs"/>
        </a:defRPr>
      </a:lvl1pPr>
      <a:lvl2pPr marL="2778688" indent="-1071781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10500" kern="1200">
          <a:solidFill>
            <a:schemeClr val="tx1"/>
          </a:solidFill>
          <a:latin typeface="+mn-lt"/>
          <a:ea typeface="+mn-ea"/>
          <a:cs typeface="+mn-cs"/>
        </a:defRPr>
      </a:lvl2pPr>
      <a:lvl3pPr marL="3969556" indent="-1071781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9100" kern="1200">
          <a:solidFill>
            <a:schemeClr val="tx1"/>
          </a:solidFill>
          <a:latin typeface="+mn-lt"/>
          <a:ea typeface="+mn-ea"/>
          <a:cs typeface="+mn-cs"/>
        </a:defRPr>
      </a:lvl3pPr>
      <a:lvl4pPr marL="5160419" indent="-912998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6351287" indent="-912998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7542153" indent="-912998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7800" kern="1200">
          <a:solidFill>
            <a:schemeClr val="tx1"/>
          </a:solidFill>
          <a:latin typeface="+mn-lt"/>
          <a:ea typeface="+mn-ea"/>
          <a:cs typeface="+mn-cs"/>
        </a:defRPr>
      </a:lvl6pPr>
      <a:lvl7pPr marL="8336064" indent="-793912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69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9526931" indent="-793912" algn="l" rtl="0" eaLnBrk="1" latinLnBrk="0" hangingPunct="1">
        <a:spcBef>
          <a:spcPct val="20000"/>
        </a:spcBef>
        <a:buClr>
          <a:schemeClr val="tx2"/>
        </a:buClr>
        <a:buChar char="•"/>
        <a:defRPr kumimoji="0"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0717798" indent="-793912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61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19847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39695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59543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79391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99238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19086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3893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1587821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" y="630999"/>
            <a:ext cx="29260799" cy="2452331"/>
          </a:xfrm>
          <a:noFill/>
          <a:ln w="63500">
            <a:noFill/>
          </a:ln>
        </p:spPr>
        <p:txBody>
          <a:bodyPr lIns="81497" tIns="203760" rIns="81497" bIns="203760">
            <a:normAutofit fontScale="92500" lnSpcReduction="10000"/>
          </a:bodyPr>
          <a:lstStyle/>
          <a:p>
            <a:pPr algn="ctr"/>
            <a:r>
              <a:rPr lang="en-US" sz="6700" b="1" i="1" u="sng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 Black" pitchFamily="34" charset="0"/>
              </a:rPr>
              <a:t>Superconductiviting</a:t>
            </a:r>
            <a:r>
              <a:rPr lang="en-US" sz="6700" b="1" i="1" u="sng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 Black" pitchFamily="34" charset="0"/>
              </a:rPr>
              <a:t> Transition  by using Mutual-inductance  </a:t>
            </a:r>
            <a:r>
              <a:rPr lang="en-US" sz="6700" b="1" i="1" u="sng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 Black" pitchFamily="34" charset="0"/>
              </a:rPr>
              <a:t>coil </a:t>
            </a:r>
            <a:r>
              <a:rPr lang="en-GB" sz="6700" b="1" i="1" u="sng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 Black" pitchFamily="34" charset="0"/>
              </a:rPr>
              <a:t> </a:t>
            </a:r>
          </a:p>
          <a:p>
            <a:pPr algn="ctr"/>
            <a:r>
              <a:rPr lang="en-GB" sz="67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 Black" pitchFamily="34" charset="0"/>
              </a:rPr>
              <a:t>																			</a:t>
            </a:r>
            <a:r>
              <a:rPr lang="en-GB" sz="41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 Black" pitchFamily="34" charset="0"/>
              </a:rPr>
              <a:t>Joby , Sumit , Vineet and </a:t>
            </a:r>
            <a:r>
              <a:rPr lang="en-GB" sz="41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 Black" pitchFamily="34" charset="0"/>
              </a:rPr>
              <a:t> </a:t>
            </a:r>
            <a:r>
              <a:rPr lang="en-GB" sz="4100" b="1" i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latin typeface="Arial Black" pitchFamily="34" charset="0"/>
              </a:rPr>
              <a:t>A.K.Rastogi</a:t>
            </a:r>
            <a:endParaRPr lang="en-US" sz="4100" b="1" i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39230" y="3302008"/>
            <a:ext cx="22681185" cy="734771"/>
          </a:xfrm>
          <a:prstGeom prst="rect">
            <a:avLst/>
          </a:prstGeom>
          <a:noFill/>
        </p:spPr>
        <p:txBody>
          <a:bodyPr wrap="none" lIns="92858" tIns="46428" rIns="92858" bIns="46428" rtlCol="0">
            <a:spAutoFit/>
          </a:bodyPr>
          <a:lstStyle/>
          <a:p>
            <a:r>
              <a:rPr lang="en-US" sz="3300" dirty="0" smtClean="0"/>
              <a:t> </a:t>
            </a:r>
            <a:r>
              <a:rPr lang="en-US" sz="4100" b="1" u="sng" dirty="0">
                <a:solidFill>
                  <a:srgbClr val="FF0000"/>
                </a:solidFill>
              </a:rPr>
              <a:t>HOW </a:t>
            </a:r>
            <a:r>
              <a:rPr lang="en-US" sz="4100" b="1" u="sng" dirty="0" err="1" smtClean="0">
                <a:solidFill>
                  <a:schemeClr val="accent3">
                    <a:lumMod val="50000"/>
                  </a:schemeClr>
                </a:solidFill>
              </a:rPr>
              <a:t>Suprerconductor</a:t>
            </a:r>
            <a:r>
              <a:rPr lang="en-US" sz="4100" b="1" u="sng" dirty="0" smtClean="0">
                <a:solidFill>
                  <a:schemeClr val="accent3">
                    <a:lumMod val="50000"/>
                  </a:schemeClr>
                </a:solidFill>
              </a:rPr>
              <a:t> -- Normal state Transition </a:t>
            </a:r>
            <a:r>
              <a:rPr lang="en-US" sz="4100" b="1" u="sng" dirty="0" smtClean="0">
                <a:solidFill>
                  <a:srgbClr val="FF0000"/>
                </a:solidFill>
              </a:rPr>
              <a:t>is measured using Mutual-inductance?</a:t>
            </a:r>
            <a:endParaRPr lang="en-US" sz="4100" dirty="0"/>
          </a:p>
        </p:txBody>
      </p:sp>
      <p:sp>
        <p:nvSpPr>
          <p:cNvPr id="5" name="TextBox 4"/>
          <p:cNvSpPr txBox="1"/>
          <p:nvPr/>
        </p:nvSpPr>
        <p:spPr>
          <a:xfrm>
            <a:off x="1224534" y="4066490"/>
            <a:ext cx="27443123" cy="2751506"/>
          </a:xfrm>
          <a:prstGeom prst="rect">
            <a:avLst/>
          </a:prstGeom>
          <a:noFill/>
        </p:spPr>
        <p:txBody>
          <a:bodyPr wrap="square" lIns="92858" tIns="46428" rIns="92858" bIns="46428" rtlCol="0">
            <a:spAutoFit/>
          </a:bodyPr>
          <a:lstStyle/>
          <a:p>
            <a:pPr defTabSz="4033487" eaLnBrk="0" hangingPunct="0"/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An </a:t>
            </a:r>
            <a:r>
              <a:rPr lang="en-US" sz="3700" dirty="0">
                <a:solidFill>
                  <a:schemeClr val="bg1"/>
                </a:solidFill>
                <a:latin typeface="Times New Roman"/>
                <a:cs typeface="Times New Roman"/>
              </a:rPr>
              <a:t>oscillating current in the PRIMARY coil generates  a  magnetic field flux</a:t>
            </a:r>
            <a:br>
              <a:rPr lang="en-US" sz="3700" dirty="0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en-US" sz="3700" dirty="0">
                <a:solidFill>
                  <a:schemeClr val="bg1"/>
                </a:solidFill>
                <a:latin typeface="Times New Roman"/>
                <a:cs typeface="Times New Roman"/>
              </a:rPr>
              <a:t>This flux links  to the SECONDARY coil and  gives an output voltage by FARADAY LAW of Induction.</a:t>
            </a:r>
          </a:p>
          <a:p>
            <a:pPr defTabSz="4033487" eaLnBrk="0" hangingPunct="0"/>
            <a:r>
              <a:rPr lang="en-US" sz="37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7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Superconductor is  </a:t>
            </a:r>
            <a:r>
              <a:rPr lang="en-US" sz="3700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lang="en-US" sz="37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perfect </a:t>
            </a:r>
            <a:r>
              <a:rPr lang="en-US" sz="3700" b="1" i="1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Diamagnet</a:t>
            </a:r>
            <a:r>
              <a:rPr lang="en-US" sz="37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and when </a:t>
            </a:r>
            <a:r>
              <a:rPr lang="en-US" sz="3700" dirty="0">
                <a:solidFill>
                  <a:schemeClr val="bg1"/>
                </a:solidFill>
                <a:latin typeface="Times New Roman"/>
                <a:cs typeface="Times New Roman"/>
              </a:rPr>
              <a:t>placed in the inductor </a:t>
            </a:r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it reduces </a:t>
            </a:r>
            <a:r>
              <a:rPr lang="en-US" sz="3700" dirty="0">
                <a:solidFill>
                  <a:schemeClr val="bg1"/>
                </a:solidFill>
                <a:latin typeface="Times New Roman"/>
                <a:cs typeface="Times New Roman"/>
              </a:rPr>
              <a:t>the flux, changes the </a:t>
            </a:r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flux  </a:t>
            </a:r>
            <a:r>
              <a:rPr lang="en-US" sz="3700" dirty="0">
                <a:solidFill>
                  <a:schemeClr val="bg1"/>
                </a:solidFill>
                <a:latin typeface="Times New Roman"/>
                <a:cs typeface="Times New Roman"/>
              </a:rPr>
              <a:t>linkage and </a:t>
            </a:r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thus  </a:t>
            </a:r>
            <a:r>
              <a:rPr lang="en-US" sz="3700" dirty="0">
                <a:solidFill>
                  <a:schemeClr val="bg1"/>
                </a:solidFill>
                <a:latin typeface="Times New Roman"/>
                <a:cs typeface="Times New Roman"/>
              </a:rPr>
              <a:t>output </a:t>
            </a:r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voltage </a:t>
            </a:r>
            <a:endParaRPr lang="en-US" sz="37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defTabSz="4033487" eaLnBrk="0" hangingPunct="0"/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On heating </a:t>
            </a:r>
            <a:r>
              <a:rPr lang="en-US" sz="3700" dirty="0">
                <a:solidFill>
                  <a:schemeClr val="bg1"/>
                </a:solidFill>
                <a:latin typeface="Times New Roman"/>
                <a:cs typeface="Times New Roman"/>
              </a:rPr>
              <a:t>the change in output voltage </a:t>
            </a:r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disappears indicating  </a:t>
            </a:r>
            <a:r>
              <a:rPr lang="en-US" sz="3700" b="1" i="1" u="sng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lang="en-US" sz="3700" b="1" i="1" u="sng" dirty="0" smtClean="0">
                <a:solidFill>
                  <a:srgbClr val="FF0000"/>
                </a:solidFill>
                <a:latin typeface="Times New Roman"/>
                <a:cs typeface="Times New Roman"/>
              </a:rPr>
              <a:t>ransition</a:t>
            </a:r>
            <a:r>
              <a:rPr lang="en-US" sz="3700" dirty="0" smtClean="0">
                <a:solidFill>
                  <a:srgbClr val="800000"/>
                </a:solidFill>
                <a:latin typeface="Times New Roman"/>
                <a:cs typeface="Times New Roman"/>
              </a:rPr>
              <a:t> to </a:t>
            </a:r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the </a:t>
            </a:r>
            <a:r>
              <a:rPr lang="en-US" sz="3700" b="1" dirty="0" smtClean="0">
                <a:solidFill>
                  <a:srgbClr val="800000"/>
                </a:solidFill>
                <a:latin typeface="Times New Roman"/>
                <a:cs typeface="Times New Roman"/>
              </a:rPr>
              <a:t>Normal paramagnetic state</a:t>
            </a:r>
            <a:endParaRPr lang="en-US" sz="3700" b="1" dirty="0">
              <a:solidFill>
                <a:srgbClr val="800000"/>
              </a:solidFill>
              <a:latin typeface="Times New Roman"/>
              <a:cs typeface="Times New Roman"/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133" y="8613268"/>
            <a:ext cx="28816365" cy="3679360"/>
          </a:xfrm>
          <a:prstGeom prst="rect">
            <a:avLst/>
          </a:prstGeom>
          <a:noFill/>
        </p:spPr>
        <p:txBody>
          <a:bodyPr wrap="square" lIns="92858" tIns="46428" rIns="92858" bIns="46428" rtlCol="0">
            <a:spAutoFit/>
          </a:bodyPr>
          <a:lstStyle/>
          <a:p>
            <a:r>
              <a:rPr lang="en-US" sz="40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For large Sensitivity of measurement we use </a:t>
            </a:r>
            <a:r>
              <a:rPr lang="en-US" sz="4000" b="1" u="sng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NULL METHOD </a:t>
            </a:r>
            <a:r>
              <a:rPr lang="en-US" sz="4000" b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for the Output Voltage of the empty Mutual Inductor coil</a:t>
            </a:r>
            <a:endParaRPr lang="en-US" sz="40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US" sz="410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When a small  sample is inserted in the coil only a very little </a:t>
            </a:r>
            <a:r>
              <a:rPr lang="en-US" sz="3700" b="1" i="1" u="sng" dirty="0" smtClean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change </a:t>
            </a:r>
            <a:r>
              <a:rPr lang="en-US" sz="3700" b="1" i="1" u="sng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of 1 in 10</a:t>
            </a:r>
            <a:r>
              <a:rPr lang="en-US" sz="3700" b="1" i="1" u="sng" baseline="30000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5</a:t>
            </a:r>
            <a:r>
              <a:rPr lang="en-US" sz="3700" b="1" i="1" u="sng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700" b="1" i="1" u="sng" dirty="0" smtClean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3700" b="1" i="1" u="sng" dirty="0">
                <a:solidFill>
                  <a:schemeClr val="accent5">
                    <a:lumMod val="50000"/>
                  </a:schemeClr>
                </a:solidFill>
                <a:latin typeface="Times New Roman"/>
                <a:cs typeface="Times New Roman"/>
              </a:rPr>
              <a:t>in flux linkage </a:t>
            </a:r>
            <a:r>
              <a:rPr lang="en-US" sz="3700" dirty="0">
                <a:solidFill>
                  <a:schemeClr val="bg1"/>
                </a:solidFill>
                <a:latin typeface="Times New Roman"/>
                <a:cs typeface="Times New Roman"/>
              </a:rPr>
              <a:t>between Primary and Secondary </a:t>
            </a:r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coil occurs. </a:t>
            </a:r>
          </a:p>
          <a:p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The corresponding change in the signal voltage is only ~10-100μV, in the presence of large ~10-100mV  secondary voltage of the empty coil.</a:t>
            </a:r>
          </a:p>
          <a:p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We use </a:t>
            </a:r>
            <a:r>
              <a:rPr lang="en-US" sz="3700" i="1" dirty="0">
                <a:solidFill>
                  <a:srgbClr val="FF0000"/>
                </a:solidFill>
                <a:latin typeface="Times New Roman"/>
                <a:cs typeface="Times New Roman"/>
              </a:rPr>
              <a:t>S</a:t>
            </a:r>
            <a:r>
              <a:rPr lang="en-US" sz="37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pecially wound two secondary coils in series opposition</a:t>
            </a:r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as shown in fig (1) below to NULL the output voltage of the empty coils.</a:t>
            </a:r>
          </a:p>
          <a:p>
            <a:r>
              <a:rPr lang="en-US" sz="3700" dirty="0" smtClean="0">
                <a:solidFill>
                  <a:schemeClr val="bg1"/>
                </a:solidFill>
                <a:latin typeface="Times New Roman"/>
                <a:cs typeface="Times New Roman"/>
              </a:rPr>
              <a:t>Moreover, our electronic circuit  is also used to annul the remaining voltage prior to inserting the sample by  using our measuring circuit .</a:t>
            </a:r>
            <a:r>
              <a:rPr lang="en-US" sz="41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endParaRPr lang="en-US" sz="41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" y="8003534"/>
            <a:ext cx="29433003" cy="43735"/>
          </a:xfrm>
          <a:prstGeom prst="line">
            <a:avLst/>
          </a:prstGeom>
          <a:ln w="88900" cmpd="sng"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0" y="20971002"/>
            <a:ext cx="29260800" cy="0"/>
          </a:xfrm>
          <a:prstGeom prst="line">
            <a:avLst/>
          </a:prstGeom>
          <a:ln w="889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880559" y="21320885"/>
            <a:ext cx="9408002" cy="724705"/>
          </a:xfrm>
          <a:prstGeom prst="rect">
            <a:avLst/>
          </a:prstGeom>
          <a:noFill/>
        </p:spPr>
        <p:txBody>
          <a:bodyPr wrap="none" lIns="92858" tIns="46428" rIns="92858" bIns="46428" rtlCol="0">
            <a:spAutoFit/>
          </a:bodyPr>
          <a:lstStyle/>
          <a:p>
            <a:r>
              <a:rPr lang="en-US" sz="41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Characteristics of a Superconductor 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1062586" y="21925826"/>
            <a:ext cx="28170215" cy="6446156"/>
            <a:chOff x="1045981" y="21582369"/>
            <a:chExt cx="27730056" cy="6345181"/>
          </a:xfrm>
        </p:grpSpPr>
        <p:grpSp>
          <p:nvGrpSpPr>
            <p:cNvPr id="60" name="Group 59"/>
            <p:cNvGrpSpPr/>
            <p:nvPr/>
          </p:nvGrpSpPr>
          <p:grpSpPr>
            <a:xfrm>
              <a:off x="1045981" y="21582369"/>
              <a:ext cx="24074013" cy="6345181"/>
              <a:chOff x="1045981" y="21582369"/>
              <a:chExt cx="24074013" cy="634518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1045981" y="21582369"/>
                <a:ext cx="24074013" cy="5794326"/>
                <a:chOff x="1045981" y="21582369"/>
                <a:chExt cx="24074013" cy="5794326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7534301" y="21973913"/>
                  <a:ext cx="7585693" cy="5015332"/>
                  <a:chOff x="4791409" y="21761804"/>
                  <a:chExt cx="9390960" cy="5876333"/>
                </a:xfrm>
              </p:grpSpPr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4791409" y="21761804"/>
                    <a:ext cx="4592588" cy="5876333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9363533" y="21763589"/>
                    <a:ext cx="4818836" cy="587454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Picture 3"/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8886091" y="21582369"/>
                  <a:ext cx="7799816" cy="57943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0" name="Content Placeholder 3"/>
                <p:cNvPicPr>
                  <a:picLocks noChangeAspect="1"/>
                </p:cNvPicPr>
                <p:nvPr/>
              </p:nvPicPr>
              <p:blipFill>
                <a:blip r:embed="rId6"/>
                <a:srcRect l="-7236" r="-7236"/>
                <a:stretch>
                  <a:fillRect/>
                </a:stretch>
              </p:blipFill>
              <p:spPr bwMode="auto">
                <a:xfrm>
                  <a:off x="1045981" y="21848255"/>
                  <a:ext cx="6934200" cy="44910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3" name="TextBox 32"/>
              <p:cNvSpPr txBox="1"/>
              <p:nvPr/>
            </p:nvSpPr>
            <p:spPr>
              <a:xfrm>
                <a:off x="2927447" y="27250687"/>
                <a:ext cx="3400811" cy="590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300" b="1" i="1" dirty="0" smtClean="0">
                    <a:solidFill>
                      <a:srgbClr val="FF0000"/>
                    </a:solidFill>
                  </a:rPr>
                  <a:t>Zero Resistance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0827235" y="27336787"/>
                <a:ext cx="3254440" cy="590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300" b="1" i="1" dirty="0" smtClean="0">
                    <a:solidFill>
                      <a:srgbClr val="FF0000"/>
                    </a:solidFill>
                  </a:rPr>
                  <a:t>Meissner Effect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0578194" y="27293738"/>
                <a:ext cx="2147914" cy="590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300" b="1" i="1" dirty="0" smtClean="0">
                    <a:solidFill>
                      <a:srgbClr val="FF0000"/>
                    </a:solidFill>
                  </a:rPr>
                  <a:t>Levitation</a:t>
                </a: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25378382" y="23053308"/>
              <a:ext cx="3397655" cy="20903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b="1" i="1" dirty="0" smtClean="0">
                  <a:solidFill>
                    <a:schemeClr val="tx2">
                      <a:lumMod val="10000"/>
                    </a:schemeClr>
                  </a:solidFill>
                </a:rPr>
                <a:t>Magnet</a:t>
              </a:r>
            </a:p>
            <a:p>
              <a:endParaRPr lang="en-US" sz="3300" b="1" dirty="0" smtClean="0">
                <a:solidFill>
                  <a:schemeClr val="tx2">
                    <a:lumMod val="10000"/>
                  </a:schemeClr>
                </a:solidFill>
              </a:endParaRPr>
            </a:p>
            <a:p>
              <a:endParaRPr lang="en-US" sz="3300" b="1" dirty="0">
                <a:solidFill>
                  <a:schemeClr val="tx2">
                    <a:lumMod val="10000"/>
                  </a:schemeClr>
                </a:solidFill>
              </a:endParaRPr>
            </a:p>
            <a:p>
              <a:r>
                <a:rPr lang="en-US" sz="3300" b="1" i="1" dirty="0" smtClean="0">
                  <a:solidFill>
                    <a:schemeClr val="tx2">
                      <a:lumMod val="10000"/>
                    </a:schemeClr>
                  </a:solidFill>
                </a:rPr>
                <a:t>Superconductor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23603761" y="23526856"/>
              <a:ext cx="1753011" cy="774902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23756243" y="24667683"/>
              <a:ext cx="1622139" cy="152402"/>
            </a:xfrm>
            <a:prstGeom prst="straightConnector1">
              <a:avLst/>
            </a:prstGeom>
            <a:ln w="88900">
              <a:solidFill>
                <a:srgbClr val="FF0000"/>
              </a:solidFill>
              <a:headEnd type="triangl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/>
          <p:cNvCxnSpPr/>
          <p:nvPr/>
        </p:nvCxnSpPr>
        <p:spPr>
          <a:xfrm>
            <a:off x="0" y="28755858"/>
            <a:ext cx="29290498" cy="0"/>
          </a:xfrm>
          <a:prstGeom prst="line">
            <a:avLst/>
          </a:prstGeom>
          <a:ln w="889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224537" y="12833712"/>
            <a:ext cx="26953422" cy="7189738"/>
            <a:chOff x="314131" y="13407576"/>
            <a:chExt cx="26532275" cy="7077114"/>
          </a:xfrm>
        </p:grpSpPr>
        <p:grpSp>
          <p:nvGrpSpPr>
            <p:cNvPr id="59" name="Group 58"/>
            <p:cNvGrpSpPr/>
            <p:nvPr/>
          </p:nvGrpSpPr>
          <p:grpSpPr>
            <a:xfrm>
              <a:off x="5467387" y="13407576"/>
              <a:ext cx="21379019" cy="7077114"/>
              <a:chOff x="4843162" y="13407576"/>
              <a:chExt cx="21379019" cy="707711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843162" y="19394050"/>
                <a:ext cx="7124889" cy="1090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dirty="0" smtClean="0">
                    <a:solidFill>
                      <a:schemeClr val="bg1"/>
                    </a:solidFill>
                  </a:rPr>
                  <a:t>Series opposition of Secondary coils</a:t>
                </a:r>
              </a:p>
              <a:p>
                <a:r>
                  <a:rPr lang="en-US" sz="3300" dirty="0" smtClean="0">
                    <a:solidFill>
                      <a:schemeClr val="bg1"/>
                    </a:solidFill>
                  </a:rPr>
                  <a:t>For NULLING output voltage  </a:t>
                </a:r>
                <a:endParaRPr lang="en-US" sz="3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2333982" y="19286422"/>
                <a:ext cx="8588612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dirty="0" smtClean="0">
                    <a:solidFill>
                      <a:schemeClr val="bg1"/>
                    </a:solidFill>
                  </a:rPr>
                  <a:t>Actual coils: Primary= 250 turns/cm</a:t>
                </a:r>
              </a:p>
              <a:p>
                <a:r>
                  <a:rPr lang="en-US" sz="3300" dirty="0" smtClean="0">
                    <a:solidFill>
                      <a:schemeClr val="bg1"/>
                    </a:solidFill>
                  </a:rPr>
                  <a:t>Secondary  S</a:t>
                </a:r>
                <a:r>
                  <a:rPr lang="en-US" sz="3300" baseline="-25000" dirty="0" smtClean="0">
                    <a:solidFill>
                      <a:schemeClr val="bg1"/>
                    </a:solidFill>
                  </a:rPr>
                  <a:t>1</a:t>
                </a:r>
                <a:r>
                  <a:rPr lang="en-US" sz="3300" dirty="0" smtClean="0">
                    <a:solidFill>
                      <a:schemeClr val="bg1"/>
                    </a:solidFill>
                  </a:rPr>
                  <a:t>=3270 turns and S</a:t>
                </a:r>
                <a:r>
                  <a:rPr lang="en-US" sz="3300" baseline="-25000" dirty="0" smtClean="0">
                    <a:solidFill>
                      <a:schemeClr val="bg1"/>
                    </a:solidFill>
                  </a:rPr>
                  <a:t>2</a:t>
                </a:r>
                <a:r>
                  <a:rPr lang="en-US" sz="3300" dirty="0" smtClean="0">
                    <a:solidFill>
                      <a:schemeClr val="bg1"/>
                    </a:solidFill>
                  </a:rPr>
                  <a:t>=3290 turns                                  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6601006" y="13407576"/>
                <a:ext cx="19621175" cy="6836501"/>
                <a:chOff x="3888856" y="13558251"/>
                <a:chExt cx="19621175" cy="6836501"/>
              </a:xfrm>
            </p:grpSpPr>
            <p:pic>
              <p:nvPicPr>
                <p:cNvPr id="8" name="Picture 31" descr="COIL WITH TEMP SENSOR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3888856" y="13558251"/>
                  <a:ext cx="5431618" cy="5970318"/>
                </a:xfrm>
                <a:prstGeom prst="rect">
                  <a:avLst/>
                </a:prstGeom>
                <a:noFill/>
              </p:spPr>
            </p:pic>
            <p:pic>
              <p:nvPicPr>
                <p:cNvPr id="9" name="Picture 45" descr="primary &amp; secondary coil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11750775" y="14207926"/>
                  <a:ext cx="5486400" cy="48768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" name="Picture 47" descr="IMAG5580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19751317" y="13656456"/>
                  <a:ext cx="2803525" cy="6065838"/>
                </a:xfrm>
                <a:prstGeom prst="rect">
                  <a:avLst/>
                </a:prstGeom>
                <a:noFill/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19179110" y="19803989"/>
                  <a:ext cx="4330921" cy="5907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300" dirty="0" smtClean="0">
                      <a:solidFill>
                        <a:schemeClr val="bg1"/>
                      </a:solidFill>
                    </a:rPr>
                    <a:t>Liquid Nitrogen Vessel</a:t>
                  </a:r>
                </a:p>
              </p:txBody>
            </p:sp>
          </p:grpSp>
        </p:grpSp>
        <p:grpSp>
          <p:nvGrpSpPr>
            <p:cNvPr id="58" name="Group 57"/>
            <p:cNvGrpSpPr/>
            <p:nvPr/>
          </p:nvGrpSpPr>
          <p:grpSpPr>
            <a:xfrm>
              <a:off x="314131" y="14290102"/>
              <a:ext cx="4559030" cy="3004084"/>
              <a:chOff x="314131" y="14290102"/>
              <a:chExt cx="4559030" cy="3004084"/>
            </a:xfrm>
          </p:grpSpPr>
          <p:pic>
            <p:nvPicPr>
              <p:cNvPr id="56" name="Picture 46" descr="IMAG5576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68287" y="14290102"/>
                <a:ext cx="4343400" cy="2286000"/>
              </a:xfrm>
              <a:prstGeom prst="rect">
                <a:avLst/>
              </a:prstGeom>
              <a:noFill/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314131" y="16703423"/>
                <a:ext cx="4559030" cy="590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300" dirty="0" smtClean="0">
                    <a:solidFill>
                      <a:schemeClr val="bg1"/>
                    </a:solidFill>
                  </a:rPr>
                  <a:t>YBCO -Superconductor</a:t>
                </a: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1714959" y="29411889"/>
            <a:ext cx="24031853" cy="8455497"/>
            <a:chOff x="1688160" y="28951164"/>
            <a:chExt cx="23656355" cy="8323046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>
              <a:lum bright="-9000" contrast="19000"/>
            </a:blip>
            <a:stretch>
              <a:fillRect/>
            </a:stretch>
          </p:blipFill>
          <p:spPr>
            <a:xfrm>
              <a:off x="16482381" y="30161602"/>
              <a:ext cx="8016908" cy="5571751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688160" y="28951164"/>
              <a:ext cx="152902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100" b="1" dirty="0" smtClean="0">
                  <a:solidFill>
                    <a:srgbClr val="FF0000"/>
                  </a:solidFill>
                </a:rPr>
                <a:t>Measurement using IUAC made DSP based Lock-in Amplifier  </a:t>
              </a: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2">
              <a:lum bright="-66000" contrast="76000"/>
            </a:blip>
            <a:stretch>
              <a:fillRect/>
            </a:stretch>
          </p:blipFill>
          <p:spPr>
            <a:xfrm>
              <a:off x="3108806" y="30221142"/>
              <a:ext cx="7759281" cy="5683959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4732521" y="35905101"/>
              <a:ext cx="10611994" cy="1090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</a:rPr>
                <a:t>Plot of secondary voltage versus temperature showing Superconducting Transition </a:t>
              </a:r>
              <a:endParaRPr lang="en-US" sz="33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108806" y="36183570"/>
              <a:ext cx="8738215" cy="1090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b="1" dirty="0" smtClean="0">
                  <a:solidFill>
                    <a:schemeClr val="bg1"/>
                  </a:solidFill>
                </a:rPr>
                <a:t>Electronic Compensator and </a:t>
              </a:r>
            </a:p>
            <a:p>
              <a:r>
                <a:rPr lang="en-US" sz="3300" b="1" dirty="0" smtClean="0">
                  <a:solidFill>
                    <a:schemeClr val="bg1"/>
                  </a:solidFill>
                </a:rPr>
                <a:t>Duel-Phase DSP</a:t>
              </a:r>
              <a:r>
                <a:rPr lang="mr-IN" sz="3300" b="1" dirty="0" smtClean="0">
                  <a:solidFill>
                    <a:schemeClr val="bg1"/>
                  </a:solidFill>
                </a:rPr>
                <a:t>–</a:t>
              </a:r>
              <a:r>
                <a:rPr lang="en-US" sz="3300" b="1" dirty="0" smtClean="0">
                  <a:solidFill>
                    <a:schemeClr val="bg1"/>
                  </a:solidFill>
                </a:rPr>
                <a:t>Based Lock </a:t>
              </a:r>
              <a:r>
                <a:rPr lang="mr-IN" sz="3300" b="1" dirty="0" smtClean="0">
                  <a:solidFill>
                    <a:schemeClr val="bg1"/>
                  </a:solidFill>
                </a:rPr>
                <a:t>–</a:t>
              </a:r>
              <a:r>
                <a:rPr lang="en-US" sz="3300" b="1" dirty="0" smtClean="0">
                  <a:solidFill>
                    <a:schemeClr val="bg1"/>
                  </a:solidFill>
                </a:rPr>
                <a:t>in Amplifi</a:t>
              </a:r>
              <a:r>
                <a:rPr lang="en-US" sz="3300" dirty="0" smtClean="0">
                  <a:solidFill>
                    <a:schemeClr val="bg1"/>
                  </a:solidFill>
                </a:rPr>
                <a:t>er  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9301042" y="38701588"/>
            <a:ext cx="8876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IUAC_FOUNDATION DAY 19 DEC 2018</a:t>
            </a:r>
            <a:endParaRPr lang="en-US" sz="33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937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2846</TotalTime>
  <Words>228</Words>
  <Application>Microsoft Macintosh PowerPoint</Application>
  <PresentationFormat>Custom</PresentationFormat>
  <Paragraphs>32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Ashok Rastogi</dc:creator>
  <cp:lastModifiedBy>erfd</cp:lastModifiedBy>
  <cp:revision>47</cp:revision>
  <dcterms:created xsi:type="dcterms:W3CDTF">2018-12-14T08:42:14Z</dcterms:created>
  <dcterms:modified xsi:type="dcterms:W3CDTF">2018-12-17T06:27:55Z</dcterms:modified>
</cp:coreProperties>
</file>